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8" r:id="rId3"/>
    <p:sldId id="259" r:id="rId4"/>
    <p:sldId id="284" r:id="rId5"/>
    <p:sldId id="260" r:id="rId6"/>
    <p:sldId id="274" r:id="rId7"/>
    <p:sldId id="270" r:id="rId8"/>
    <p:sldId id="261" r:id="rId9"/>
    <p:sldId id="275" r:id="rId10"/>
    <p:sldId id="268" r:id="rId11"/>
    <p:sldId id="271" r:id="rId12"/>
    <p:sldId id="264" r:id="rId13"/>
    <p:sldId id="267" r:id="rId14"/>
    <p:sldId id="262" r:id="rId15"/>
    <p:sldId id="269" r:id="rId16"/>
    <p:sldId id="280" r:id="rId17"/>
    <p:sldId id="281" r:id="rId18"/>
    <p:sldId id="282" r:id="rId19"/>
    <p:sldId id="283" r:id="rId20"/>
    <p:sldId id="28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80"/>
    <a:srgbClr val="FDFF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4660"/>
  </p:normalViewPr>
  <p:slideViewPr>
    <p:cSldViewPr snapToGrid="0" snapToObjects="1">
      <p:cViewPr varScale="1">
        <p:scale>
          <a:sx n="84" d="100"/>
          <a:sy n="84" d="100"/>
        </p:scale>
        <p:origin x="133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Grade Distribution: </a:t>
            </a:r>
            <a:endParaRPr lang="en-US" dirty="0"/>
          </a:p>
        </c:rich>
      </c:tx>
      <c:layout>
        <c:manualLayout>
          <c:xMode val="edge"/>
          <c:yMode val="edge"/>
          <c:x val="0.21645148703009301"/>
          <c:y val="8.0946319842492495E-3"/>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0.14548730640604099"/>
          <c:w val="0.723423138210054"/>
          <c:h val="0.792453848381382"/>
        </c:manualLayout>
      </c:layout>
      <c:pie3DChart>
        <c:varyColors val="1"/>
        <c:ser>
          <c:idx val="0"/>
          <c:order val="0"/>
          <c:tx>
            <c:strRef>
              <c:f>Sheet1!$B$1</c:f>
              <c:strCache>
                <c:ptCount val="1"/>
                <c:pt idx="0">
                  <c:v>Column1</c:v>
                </c:pt>
              </c:strCache>
            </c:strRef>
          </c:tx>
          <c:cat>
            <c:strRef>
              <c:f>Sheet1!$A$2:$A$5</c:f>
              <c:strCache>
                <c:ptCount val="4"/>
                <c:pt idx="0">
                  <c:v>Summative</c:v>
                </c:pt>
                <c:pt idx="1">
                  <c:v>Formative</c:v>
                </c:pt>
                <c:pt idx="2">
                  <c:v>Homework</c:v>
                </c:pt>
                <c:pt idx="3">
                  <c:v>Ind. Practice</c:v>
                </c:pt>
              </c:strCache>
            </c:strRef>
          </c:cat>
          <c:val>
            <c:numRef>
              <c:f>Sheet1!$B$2:$B$5</c:f>
              <c:numCache>
                <c:formatCode>General</c:formatCode>
                <c:ptCount val="4"/>
                <c:pt idx="0">
                  <c:v>35</c:v>
                </c:pt>
                <c:pt idx="1">
                  <c:v>25</c:v>
                </c:pt>
                <c:pt idx="2">
                  <c:v>10</c:v>
                </c:pt>
                <c:pt idx="3">
                  <c:v>30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9336880235686402"/>
          <c:y val="0.214593792883225"/>
          <c:w val="0.20394095491835401"/>
          <c:h val="0.48155539309636203"/>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cdr:x>
      <cdr:y>0.31598</cdr:y>
    </cdr:from>
    <cdr:to>
      <cdr:x>0.635</cdr:x>
      <cdr:y>0.38786</cdr:y>
    </cdr:to>
    <cdr:sp macro="" textlink="">
      <cdr:nvSpPr>
        <cdr:cNvPr id="2" name="TextBox 1"/>
        <cdr:cNvSpPr txBox="1"/>
      </cdr:nvSpPr>
      <cdr:spPr>
        <a:xfrm xmlns:a="http://schemas.openxmlformats.org/drawingml/2006/main">
          <a:off x="3894666" y="1487281"/>
          <a:ext cx="1051560" cy="3383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t>35%</a:t>
          </a:r>
          <a:endParaRPr lang="en-US" sz="2000" dirty="0"/>
        </a:p>
      </cdr:txBody>
    </cdr:sp>
  </cdr:relSizeAnchor>
  <cdr:relSizeAnchor xmlns:cdr="http://schemas.openxmlformats.org/drawingml/2006/chartDrawing">
    <cdr:from>
      <cdr:x>0.35201</cdr:x>
      <cdr:y>0.57243</cdr:y>
    </cdr:from>
    <cdr:to>
      <cdr:x>0.46001</cdr:x>
      <cdr:y>0.66761</cdr:y>
    </cdr:to>
    <cdr:sp macro="" textlink="">
      <cdr:nvSpPr>
        <cdr:cNvPr id="3" name="TextBox 2"/>
        <cdr:cNvSpPr txBox="1"/>
      </cdr:nvSpPr>
      <cdr:spPr>
        <a:xfrm xmlns:a="http://schemas.openxmlformats.org/drawingml/2006/main">
          <a:off x="2741957" y="2694307"/>
          <a:ext cx="841247" cy="4480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t>25%</a:t>
          </a:r>
          <a:endParaRPr lang="en-US" sz="2000" dirty="0"/>
        </a:p>
      </cdr:txBody>
    </cdr:sp>
  </cdr:relSizeAnchor>
  <cdr:relSizeAnchor xmlns:cdr="http://schemas.openxmlformats.org/drawingml/2006/chartDrawing">
    <cdr:from>
      <cdr:x>0.08084</cdr:x>
      <cdr:y>0.51997</cdr:y>
    </cdr:from>
    <cdr:to>
      <cdr:x>0.17828</cdr:x>
      <cdr:y>0.59379</cdr:y>
    </cdr:to>
    <cdr:sp macro="" textlink="">
      <cdr:nvSpPr>
        <cdr:cNvPr id="4" name="TextBox 3"/>
        <cdr:cNvSpPr txBox="1"/>
      </cdr:nvSpPr>
      <cdr:spPr>
        <a:xfrm xmlns:a="http://schemas.openxmlformats.org/drawingml/2006/main">
          <a:off x="629659" y="2447411"/>
          <a:ext cx="758986" cy="3474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t>10%</a:t>
          </a:r>
          <a:endParaRPr lang="en-US" sz="2000" dirty="0"/>
        </a:p>
      </cdr:txBody>
    </cdr:sp>
  </cdr:relSizeAnchor>
  <cdr:relSizeAnchor xmlns:cdr="http://schemas.openxmlformats.org/drawingml/2006/chartDrawing">
    <cdr:from>
      <cdr:x>0.14775</cdr:x>
      <cdr:y>0.29461</cdr:y>
    </cdr:from>
    <cdr:to>
      <cdr:x>0.27174</cdr:x>
      <cdr:y>0.37427</cdr:y>
    </cdr:to>
    <cdr:sp macro="" textlink="">
      <cdr:nvSpPr>
        <cdr:cNvPr id="5" name="TextBox 4"/>
        <cdr:cNvSpPr txBox="1"/>
      </cdr:nvSpPr>
      <cdr:spPr>
        <a:xfrm xmlns:a="http://schemas.openxmlformats.org/drawingml/2006/main">
          <a:off x="1150901" y="1386697"/>
          <a:ext cx="965764" cy="3749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0.15128</cdr:x>
      <cdr:y>0.31987</cdr:y>
    </cdr:from>
    <cdr:to>
      <cdr:x>0.24988</cdr:x>
      <cdr:y>0.39758</cdr:y>
    </cdr:to>
    <cdr:sp macro="" textlink="">
      <cdr:nvSpPr>
        <cdr:cNvPr id="6" name="TextBox 5"/>
        <cdr:cNvSpPr txBox="1"/>
      </cdr:nvSpPr>
      <cdr:spPr>
        <a:xfrm xmlns:a="http://schemas.openxmlformats.org/drawingml/2006/main">
          <a:off x="1178369" y="1505571"/>
          <a:ext cx="768059" cy="3657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t>30%</a:t>
          </a:r>
          <a:endParaRPr lang="en-US"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F124C3-F8F8-684E-8641-DA2CABA15CE2}" type="datetimeFigureOut">
              <a:rPr lang="en-US" smtClean="0"/>
              <a:t>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BCB966-7E41-5549-B96E-DF7D8EA1CAD7}" type="slidenum">
              <a:rPr lang="en-US" smtClean="0"/>
              <a:t>‹#›</a:t>
            </a:fld>
            <a:endParaRPr lang="en-US"/>
          </a:p>
        </p:txBody>
      </p:sp>
    </p:spTree>
    <p:extLst>
      <p:ext uri="{BB962C8B-B14F-4D97-AF65-F5344CB8AC3E}">
        <p14:creationId xmlns:p14="http://schemas.microsoft.com/office/powerpoint/2010/main" val="8692869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Astron</a:t>
            </a:r>
            <a:endParaRPr lang="en-US" dirty="0"/>
          </a:p>
        </p:txBody>
      </p:sp>
      <p:sp>
        <p:nvSpPr>
          <p:cNvPr id="4" name="Slide Number Placeholder 3"/>
          <p:cNvSpPr>
            <a:spLocks noGrp="1"/>
          </p:cNvSpPr>
          <p:nvPr>
            <p:ph type="sldNum" sz="quarter" idx="10"/>
          </p:nvPr>
        </p:nvSpPr>
        <p:spPr/>
        <p:txBody>
          <a:bodyPr/>
          <a:lstStyle/>
          <a:p>
            <a:fld id="{3FBCB966-7E41-5549-B96E-DF7D8EA1CAD7}" type="slidenum">
              <a:rPr lang="en-US" smtClean="0"/>
              <a:t>5</a:t>
            </a:fld>
            <a:endParaRPr lang="en-US"/>
          </a:p>
        </p:txBody>
      </p:sp>
    </p:spTree>
    <p:extLst>
      <p:ext uri="{BB962C8B-B14F-4D97-AF65-F5344CB8AC3E}">
        <p14:creationId xmlns:p14="http://schemas.microsoft.com/office/powerpoint/2010/main" val="22693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694371-26A4-AD45-8A9D-CB0023FD0F8D}"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1848859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694371-26A4-AD45-8A9D-CB0023FD0F8D}"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1359045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694371-26A4-AD45-8A9D-CB0023FD0F8D}"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387331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694371-26A4-AD45-8A9D-CB0023FD0F8D}"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124168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94371-26A4-AD45-8A9D-CB0023FD0F8D}"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273026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694371-26A4-AD45-8A9D-CB0023FD0F8D}"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356415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694371-26A4-AD45-8A9D-CB0023FD0F8D}" type="datetimeFigureOut">
              <a:rPr lang="en-US" smtClean="0"/>
              <a:t>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146081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694371-26A4-AD45-8A9D-CB0023FD0F8D}" type="datetimeFigureOut">
              <a:rPr lang="en-US" smtClean="0"/>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129122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94371-26A4-AD45-8A9D-CB0023FD0F8D}" type="datetimeFigureOut">
              <a:rPr lang="en-US" smtClean="0"/>
              <a:t>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45551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94371-26A4-AD45-8A9D-CB0023FD0F8D}"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2935749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94371-26A4-AD45-8A9D-CB0023FD0F8D}"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2585995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94371-26A4-AD45-8A9D-CB0023FD0F8D}" type="datetimeFigureOut">
              <a:rPr lang="en-US" smtClean="0"/>
              <a:t>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33503-94E2-214B-A090-568641AF8BFA}" type="slidenum">
              <a:rPr lang="en-US" smtClean="0"/>
              <a:t>‹#›</a:t>
            </a:fld>
            <a:endParaRPr lang="en-US"/>
          </a:p>
        </p:txBody>
      </p:sp>
    </p:spTree>
    <p:extLst>
      <p:ext uri="{BB962C8B-B14F-4D97-AF65-F5344CB8AC3E}">
        <p14:creationId xmlns:p14="http://schemas.microsoft.com/office/powerpoint/2010/main" val="3853804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herylcoleman.weebly.com/" TargetMode="External"/><Relationship Id="rId2" Type="http://schemas.openxmlformats.org/officeDocument/2006/relationships/hyperlink" Target="mailto:Cheryl.coleman@cobbk12.org"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pen hou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56" y="352099"/>
            <a:ext cx="9985994" cy="3144970"/>
          </a:xfrm>
          <a:prstGeom prst="rect">
            <a:avLst/>
          </a:prstGeom>
        </p:spPr>
      </p:pic>
      <p:sp>
        <p:nvSpPr>
          <p:cNvPr id="6" name="TextBox 5"/>
          <p:cNvSpPr txBox="1"/>
          <p:nvPr/>
        </p:nvSpPr>
        <p:spPr>
          <a:xfrm>
            <a:off x="1385399" y="2153147"/>
            <a:ext cx="6320887" cy="1323439"/>
          </a:xfrm>
          <a:prstGeom prst="rect">
            <a:avLst/>
          </a:prstGeom>
          <a:noFill/>
        </p:spPr>
        <p:txBody>
          <a:bodyPr wrap="square" rtlCol="0">
            <a:spAutoFit/>
          </a:bodyPr>
          <a:lstStyle/>
          <a:p>
            <a:pPr algn="ctr"/>
            <a:r>
              <a:rPr lang="en-US" sz="4000" dirty="0" smtClean="0"/>
              <a:t>Professor Coleman</a:t>
            </a:r>
          </a:p>
          <a:p>
            <a:pPr algn="ctr"/>
            <a:r>
              <a:rPr lang="en-US" sz="4000" dirty="0" smtClean="0"/>
              <a:t>Team 6-3</a:t>
            </a:r>
            <a:endParaRPr lang="en-US" sz="4000" dirty="0"/>
          </a:p>
        </p:txBody>
      </p:sp>
      <p:pic>
        <p:nvPicPr>
          <p:cNvPr id="8" name="Picture 7" descr="welco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814" y="4706275"/>
            <a:ext cx="6443472" cy="1798320"/>
          </a:xfrm>
          <a:prstGeom prst="rect">
            <a:avLst/>
          </a:prstGeom>
        </p:spPr>
      </p:pic>
      <p:pic>
        <p:nvPicPr>
          <p:cNvPr id="9" name="Picture 8"/>
          <p:cNvPicPr>
            <a:picLocks noChangeAspect="1"/>
          </p:cNvPicPr>
          <p:nvPr/>
        </p:nvPicPr>
        <p:blipFill>
          <a:blip r:embed="rId4"/>
          <a:stretch>
            <a:fillRect/>
          </a:stretch>
        </p:blipFill>
        <p:spPr>
          <a:xfrm>
            <a:off x="555627" y="2312333"/>
            <a:ext cx="2027567" cy="2369471"/>
          </a:xfrm>
          <a:prstGeom prst="rect">
            <a:avLst/>
          </a:prstGeom>
        </p:spPr>
      </p:pic>
      <p:pic>
        <p:nvPicPr>
          <p:cNvPr id="10" name="Picture 9"/>
          <p:cNvPicPr>
            <a:picLocks noChangeAspect="1"/>
          </p:cNvPicPr>
          <p:nvPr/>
        </p:nvPicPr>
        <p:blipFill>
          <a:blip r:embed="rId5"/>
          <a:stretch>
            <a:fillRect/>
          </a:stretch>
        </p:blipFill>
        <p:spPr>
          <a:xfrm>
            <a:off x="5394506" y="2153147"/>
            <a:ext cx="3394125" cy="2511653"/>
          </a:xfrm>
          <a:prstGeom prst="rect">
            <a:avLst/>
          </a:prstGeom>
        </p:spPr>
      </p:pic>
    </p:spTree>
    <p:extLst>
      <p:ext uri="{BB962C8B-B14F-4D97-AF65-F5344CB8AC3E}">
        <p14:creationId xmlns:p14="http://schemas.microsoft.com/office/powerpoint/2010/main" val="2453877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2273" b="98037" l="1455" r="96848">
                        <a14:backgroundMark x1="13091" y1="6095" x2="13091" y2="6095"/>
                        <a14:backgroundMark x1="16242" y1="5992" x2="16242" y2="5992"/>
                        <a14:backgroundMark x1="19394" y1="6198" x2="19394" y2="6198"/>
                        <a14:backgroundMark x1="23879" y1="6715" x2="23879" y2="6715"/>
                        <a14:backgroundMark x1="26545" y1="6715" x2="26545" y2="6715"/>
                        <a14:backgroundMark x1="30788" y1="7128" x2="30788" y2="7128"/>
                        <a14:backgroundMark x1="33818" y1="6612" x2="33818" y2="6612"/>
                        <a14:backgroundMark x1="37939" y1="6818" x2="37939" y2="6818"/>
                        <a14:backgroundMark x1="40848" y1="6715" x2="40848" y2="6715"/>
                        <a14:backgroundMark x1="45091" y1="7025" x2="45091" y2="7025"/>
                        <a14:backgroundMark x1="48606" y1="7335" x2="48606" y2="7335"/>
                        <a14:backgroundMark x1="51758" y1="7025" x2="51758" y2="7025"/>
                        <a14:backgroundMark x1="54909" y1="7335" x2="54909" y2="7335"/>
                        <a14:backgroundMark x1="58545" y1="7231" x2="58545" y2="7231"/>
                        <a14:backgroundMark x1="62424" y1="7335" x2="62424" y2="7335"/>
                        <a14:backgroundMark x1="66061" y1="7955" x2="66061" y2="7955"/>
                        <a14:backgroundMark x1="69455" y1="7335" x2="69455" y2="7335"/>
                        <a14:backgroundMark x1="72848" y1="7748" x2="72848" y2="7748"/>
                        <a14:backgroundMark x1="76485" y1="8264" x2="76485" y2="8264"/>
                        <a14:backgroundMark x1="79515" y1="7851" x2="79515" y2="7851"/>
                        <a14:backgroundMark x1="83394" y1="8368" x2="83394" y2="8368"/>
                        <a14:backgroundMark x1="87152" y1="8368" x2="87152" y2="8368"/>
                        <a14:backgroundMark x1="90545" y1="8368" x2="90545" y2="8368"/>
                        <a14:backgroundMark x1="94424" y1="8161" x2="94424" y2="8161"/>
                      </a14:backgroundRemoval>
                    </a14:imgEffect>
                  </a14:imgLayer>
                </a14:imgProps>
              </a:ext>
            </a:extLst>
          </a:blip>
          <a:stretch>
            <a:fillRect/>
          </a:stretch>
        </p:blipFill>
        <p:spPr>
          <a:xfrm>
            <a:off x="5223501" y="1999261"/>
            <a:ext cx="3623696" cy="5040314"/>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380999" y="1509888"/>
            <a:ext cx="8339667" cy="2492990"/>
          </a:xfrm>
          <a:prstGeom prst="rect">
            <a:avLst/>
          </a:prstGeom>
          <a:noFill/>
        </p:spPr>
        <p:txBody>
          <a:bodyPr wrap="square" rtlCol="0">
            <a:spAutoFit/>
          </a:bodyPr>
          <a:lstStyle/>
          <a:p>
            <a:pPr>
              <a:lnSpc>
                <a:spcPct val="130000"/>
              </a:lnSpc>
            </a:pPr>
            <a:r>
              <a:rPr lang="en-US" sz="2400" dirty="0" smtClean="0"/>
              <a:t>I </a:t>
            </a:r>
            <a:r>
              <a:rPr lang="en-US" sz="2400" dirty="0" smtClean="0">
                <a:solidFill>
                  <a:srgbClr val="7030A0"/>
                </a:solidFill>
              </a:rPr>
              <a:t>usually</a:t>
            </a:r>
            <a:r>
              <a:rPr lang="en-US" sz="2400" dirty="0" smtClean="0"/>
              <a:t> give a homework packet per week that is due on Thursday or Friday. The student may</a:t>
            </a:r>
          </a:p>
          <a:p>
            <a:pPr>
              <a:lnSpc>
                <a:spcPct val="130000"/>
              </a:lnSpc>
            </a:pPr>
            <a:r>
              <a:rPr lang="en-US" sz="2400" dirty="0" smtClean="0"/>
              <a:t>choose how quickly it is completed.</a:t>
            </a:r>
          </a:p>
          <a:p>
            <a:pPr>
              <a:lnSpc>
                <a:spcPct val="130000"/>
              </a:lnSpc>
            </a:pPr>
            <a:r>
              <a:rPr lang="en-US" sz="2400" dirty="0" smtClean="0"/>
              <a:t>It is suggested that they work on a </a:t>
            </a:r>
          </a:p>
          <a:p>
            <a:pPr>
              <a:lnSpc>
                <a:spcPct val="130000"/>
              </a:lnSpc>
            </a:pPr>
            <a:r>
              <a:rPr lang="en-US" sz="2400" dirty="0"/>
              <a:t>p</a:t>
            </a:r>
            <a:r>
              <a:rPr lang="en-US" sz="2400" dirty="0" smtClean="0"/>
              <a:t>ortion each evening. </a:t>
            </a:r>
          </a:p>
        </p:txBody>
      </p:sp>
      <p:pic>
        <p:nvPicPr>
          <p:cNvPr id="3" name="Picture 2"/>
          <p:cNvPicPr>
            <a:picLocks noChangeAspect="1"/>
          </p:cNvPicPr>
          <p:nvPr/>
        </p:nvPicPr>
        <p:blipFill rotWithShape="1">
          <a:blip r:embed="rId4"/>
          <a:srcRect t="12764"/>
          <a:stretch/>
        </p:blipFill>
        <p:spPr>
          <a:xfrm>
            <a:off x="2380545" y="338665"/>
            <a:ext cx="4737100" cy="1340556"/>
          </a:xfrm>
          <a:prstGeom prst="rect">
            <a:avLst/>
          </a:prstGeom>
        </p:spPr>
      </p:pic>
      <p:pic>
        <p:nvPicPr>
          <p:cNvPr id="4" name="Picture 3"/>
          <p:cNvPicPr>
            <a:picLocks noChangeAspect="1"/>
          </p:cNvPicPr>
          <p:nvPr/>
        </p:nvPicPr>
        <p:blipFill>
          <a:blip r:embed="rId5"/>
          <a:stretch>
            <a:fillRect/>
          </a:stretch>
        </p:blipFill>
        <p:spPr>
          <a:xfrm>
            <a:off x="7602822" y="3567625"/>
            <a:ext cx="1539522" cy="1384015"/>
          </a:xfrm>
          <a:prstGeom prst="rect">
            <a:avLst/>
          </a:prstGeom>
        </p:spPr>
      </p:pic>
      <p:sp>
        <p:nvSpPr>
          <p:cNvPr id="2" name="TextBox 1"/>
          <p:cNvSpPr txBox="1"/>
          <p:nvPr/>
        </p:nvSpPr>
        <p:spPr>
          <a:xfrm rot="198861">
            <a:off x="5416029" y="3370118"/>
            <a:ext cx="2468880" cy="523220"/>
          </a:xfrm>
          <a:prstGeom prst="rect">
            <a:avLst/>
          </a:prstGeom>
          <a:noFill/>
        </p:spPr>
        <p:txBody>
          <a:bodyPr wrap="square" rtlCol="0">
            <a:spAutoFit/>
          </a:bodyPr>
          <a:lstStyle/>
          <a:p>
            <a:r>
              <a:rPr lang="en-US" dirty="0" smtClean="0">
                <a:latin typeface="Brush Script MT" panose="03060802040406070304" pitchFamily="66" charset="0"/>
              </a:rPr>
              <a:t> </a:t>
            </a:r>
            <a:r>
              <a:rPr lang="en-US" sz="2800" dirty="0" smtClean="0">
                <a:latin typeface="Brush Script MT" panose="03060802040406070304" pitchFamily="66" charset="0"/>
              </a:rPr>
              <a:t>Science Homework</a:t>
            </a:r>
            <a:endParaRPr lang="en-US" sz="2800" dirty="0">
              <a:latin typeface="Brush Script MT" panose="03060802040406070304" pitchFamily="66"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682" y="4105656"/>
            <a:ext cx="3891378" cy="2404872"/>
          </a:xfrm>
          <a:prstGeom prst="rect">
            <a:avLst/>
          </a:prstGeom>
        </p:spPr>
      </p:pic>
    </p:spTree>
    <p:extLst>
      <p:ext uri="{BB962C8B-B14F-4D97-AF65-F5344CB8AC3E}">
        <p14:creationId xmlns:p14="http://schemas.microsoft.com/office/powerpoint/2010/main" val="248364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 calcmode="lin" valueType="num">
                                      <p:cBhvr>
                                        <p:cTn id="15"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p:cTn id="2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p:cTn id="31"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01368"/>
            <a:ext cx="8229600" cy="4873751"/>
          </a:xfrm>
        </p:spPr>
        <p:txBody>
          <a:bodyPr>
            <a:normAutofit lnSpcReduction="10000"/>
          </a:bodyPr>
          <a:lstStyle/>
          <a:p>
            <a:r>
              <a:rPr lang="en-US" sz="2800" dirty="0"/>
              <a:t>The purpose </a:t>
            </a:r>
            <a:r>
              <a:rPr lang="en-US" sz="2800" dirty="0" smtClean="0"/>
              <a:t>of an </a:t>
            </a:r>
            <a:r>
              <a:rPr lang="en-US" sz="2800" b="1" dirty="0" smtClean="0"/>
              <a:t>Interactive</a:t>
            </a:r>
            <a:r>
              <a:rPr lang="en-US" sz="2800" dirty="0"/>
              <a:t> Student </a:t>
            </a:r>
            <a:r>
              <a:rPr lang="en-US" sz="2800" b="1" dirty="0"/>
              <a:t>Notebook</a:t>
            </a:r>
            <a:r>
              <a:rPr lang="en-US" sz="2800" dirty="0"/>
              <a:t> is to enable </a:t>
            </a:r>
            <a:r>
              <a:rPr lang="en-US" sz="2800" dirty="0" smtClean="0"/>
              <a:t>your child </a:t>
            </a:r>
            <a:r>
              <a:rPr lang="en-US" sz="2800" dirty="0"/>
              <a:t>to be </a:t>
            </a:r>
            <a:r>
              <a:rPr lang="en-US" sz="2800" dirty="0" smtClean="0"/>
              <a:t>an organized, creative </a:t>
            </a:r>
            <a:r>
              <a:rPr lang="en-US" sz="2800" dirty="0"/>
              <a:t>independent </a:t>
            </a:r>
            <a:r>
              <a:rPr lang="en-US" sz="2800" dirty="0" smtClean="0"/>
              <a:t>thinker.</a:t>
            </a:r>
            <a:r>
              <a:rPr lang="en-US" sz="2800" dirty="0"/>
              <a:t> </a:t>
            </a:r>
            <a:endParaRPr lang="en-US" sz="2800" dirty="0" smtClean="0"/>
          </a:p>
          <a:p>
            <a:r>
              <a:rPr lang="en-US" sz="2800" dirty="0" smtClean="0"/>
              <a:t>It is imperative to success in science class that the notebook is in class every day and all information is entered properly. Messy or incomplete note books are not acceptable.</a:t>
            </a:r>
          </a:p>
          <a:p>
            <a:r>
              <a:rPr lang="en-US" sz="2800" dirty="0" smtClean="0"/>
              <a:t>Students will keep their interactive note book in the classroom most of the time. </a:t>
            </a:r>
          </a:p>
          <a:p>
            <a:r>
              <a:rPr lang="en-US" sz="2800" dirty="0" smtClean="0"/>
              <a:t>If they choose to take them home to study, it this </a:t>
            </a:r>
            <a:r>
              <a:rPr lang="en-US" sz="2800" dirty="0" smtClean="0">
                <a:solidFill>
                  <a:srgbClr val="FF0000"/>
                </a:solidFill>
              </a:rPr>
              <a:t>their responsibility </a:t>
            </a:r>
            <a:r>
              <a:rPr lang="en-US" sz="2800" dirty="0" smtClean="0"/>
              <a:t>to bring it back.</a:t>
            </a:r>
          </a:p>
          <a:p>
            <a:pPr marL="0" indent="0">
              <a:buNone/>
            </a:pPr>
            <a:endParaRPr lang="en-US" sz="2200" dirty="0" smtClean="0"/>
          </a:p>
          <a:p>
            <a:pPr marL="0" indent="0">
              <a:buNone/>
            </a:pPr>
            <a:endParaRPr lang="en-US" sz="2200" dirty="0"/>
          </a:p>
        </p:txBody>
      </p:sp>
      <p:pic>
        <p:nvPicPr>
          <p:cNvPr id="7" name="Picture 6"/>
          <p:cNvPicPr>
            <a:picLocks noChangeAspect="1"/>
          </p:cNvPicPr>
          <p:nvPr/>
        </p:nvPicPr>
        <p:blipFill>
          <a:blip r:embed="rId2"/>
          <a:stretch>
            <a:fillRect/>
          </a:stretch>
        </p:blipFill>
        <p:spPr>
          <a:xfrm rot="906849">
            <a:off x="7485445" y="171384"/>
            <a:ext cx="1393422" cy="1787577"/>
          </a:xfrm>
          <a:prstGeom prst="rect">
            <a:avLst/>
          </a:prstGeom>
        </p:spPr>
      </p:pic>
      <p:pic>
        <p:nvPicPr>
          <p:cNvPr id="9" name="Picture 8"/>
          <p:cNvPicPr>
            <a:picLocks noChangeAspect="1"/>
          </p:cNvPicPr>
          <p:nvPr/>
        </p:nvPicPr>
        <p:blipFill>
          <a:blip r:embed="rId3"/>
          <a:stretch>
            <a:fillRect/>
          </a:stretch>
        </p:blipFill>
        <p:spPr>
          <a:xfrm>
            <a:off x="2304345" y="225778"/>
            <a:ext cx="4127500" cy="1270000"/>
          </a:xfrm>
          <a:prstGeom prst="rect">
            <a:avLst/>
          </a:prstGeom>
        </p:spPr>
      </p:pic>
    </p:spTree>
    <p:extLst>
      <p:ext uri="{BB962C8B-B14F-4D97-AF65-F5344CB8AC3E}">
        <p14:creationId xmlns:p14="http://schemas.microsoft.com/office/powerpoint/2010/main" val="174582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94556" y="28221"/>
            <a:ext cx="5966179" cy="1709319"/>
          </a:xfrm>
          <a:prstGeom prst="rect">
            <a:avLst/>
          </a:prstGeom>
        </p:spPr>
      </p:pic>
      <p:sp>
        <p:nvSpPr>
          <p:cNvPr id="8" name="TextBox 7"/>
          <p:cNvSpPr txBox="1"/>
          <p:nvPr/>
        </p:nvSpPr>
        <p:spPr>
          <a:xfrm>
            <a:off x="112889" y="1743252"/>
            <a:ext cx="8847667" cy="2554545"/>
          </a:xfrm>
          <a:prstGeom prst="rect">
            <a:avLst/>
          </a:prstGeom>
          <a:noFill/>
        </p:spPr>
        <p:txBody>
          <a:bodyPr wrap="square" rtlCol="0">
            <a:spAutoFit/>
          </a:bodyPr>
          <a:lstStyle/>
          <a:p>
            <a:pPr algn="ctr"/>
            <a:r>
              <a:rPr lang="en-US" sz="2000" dirty="0" smtClean="0"/>
              <a:t>As a classroom teacher, it is my duty to create a safe and optimal learning environment for all students. If your child chooses to be disruptive, I will review the expected behavior with them. I will communicate with you should any problems arise so that your student understands you and I are working as a team for their benefit.</a:t>
            </a:r>
          </a:p>
          <a:p>
            <a:pPr algn="ctr"/>
            <a:endParaRPr lang="en-US" sz="2000" dirty="0"/>
          </a:p>
          <a:p>
            <a:pPr algn="ctr"/>
            <a:endParaRPr lang="en-US" sz="2000" dirty="0" smtClean="0"/>
          </a:p>
          <a:p>
            <a:pPr algn="ctr"/>
            <a:endParaRPr lang="en-US" sz="2000" dirty="0"/>
          </a:p>
        </p:txBody>
      </p:sp>
      <p:sp>
        <p:nvSpPr>
          <p:cNvPr id="9" name="Rounded Rectangle 8"/>
          <p:cNvSpPr/>
          <p:nvPr/>
        </p:nvSpPr>
        <p:spPr>
          <a:xfrm>
            <a:off x="296333" y="3993449"/>
            <a:ext cx="8452556" cy="217311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308577" y="3547866"/>
            <a:ext cx="4346222" cy="461665"/>
          </a:xfrm>
          <a:prstGeom prst="rect">
            <a:avLst/>
          </a:prstGeom>
          <a:noFill/>
        </p:spPr>
        <p:txBody>
          <a:bodyPr wrap="square" rtlCol="0">
            <a:spAutoFit/>
          </a:bodyPr>
          <a:lstStyle/>
          <a:p>
            <a:pPr algn="ctr"/>
            <a:r>
              <a:rPr lang="en-US" sz="2400" dirty="0" smtClean="0"/>
              <a:t>GENERAL COURSE OF ACTION: </a:t>
            </a:r>
            <a:endParaRPr lang="en-US" sz="2400" dirty="0"/>
          </a:p>
        </p:txBody>
      </p:sp>
      <p:sp>
        <p:nvSpPr>
          <p:cNvPr id="11" name="Oval 10"/>
          <p:cNvSpPr>
            <a:spLocks noChangeAspect="1"/>
          </p:cNvSpPr>
          <p:nvPr/>
        </p:nvSpPr>
        <p:spPr>
          <a:xfrm>
            <a:off x="620888" y="3993448"/>
            <a:ext cx="2173111" cy="2173111"/>
          </a:xfrm>
          <a:prstGeom prst="ellipse">
            <a:avLst/>
          </a:prstGeom>
          <a:solidFill>
            <a:srgbClr val="FDFF6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Problem will be addressed with student; reminded of expected behavior. </a:t>
            </a:r>
            <a:endParaRPr lang="en-US" dirty="0">
              <a:solidFill>
                <a:schemeClr val="tx1"/>
              </a:solidFill>
            </a:endParaRPr>
          </a:p>
        </p:txBody>
      </p:sp>
      <p:sp>
        <p:nvSpPr>
          <p:cNvPr id="12" name="Oval 11"/>
          <p:cNvSpPr>
            <a:spLocks noChangeAspect="1"/>
          </p:cNvSpPr>
          <p:nvPr/>
        </p:nvSpPr>
        <p:spPr>
          <a:xfrm>
            <a:off x="3369731" y="3993449"/>
            <a:ext cx="2173111" cy="2173111"/>
          </a:xfrm>
          <a:prstGeom prst="ellipse">
            <a:avLst/>
          </a:prstGeom>
          <a:solidFill>
            <a:srgbClr val="FDFF6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Problem will be addressed with student. Parent will be contacted. </a:t>
            </a:r>
            <a:endParaRPr lang="en-US" dirty="0">
              <a:solidFill>
                <a:schemeClr val="tx1"/>
              </a:solidFill>
            </a:endParaRPr>
          </a:p>
        </p:txBody>
      </p:sp>
      <p:sp>
        <p:nvSpPr>
          <p:cNvPr id="13" name="Oval 12"/>
          <p:cNvSpPr>
            <a:spLocks noChangeAspect="1"/>
          </p:cNvSpPr>
          <p:nvPr/>
        </p:nvSpPr>
        <p:spPr>
          <a:xfrm>
            <a:off x="6169377" y="4009531"/>
            <a:ext cx="2173111" cy="2173111"/>
          </a:xfrm>
          <a:prstGeom prst="ellipse">
            <a:avLst/>
          </a:prstGeom>
          <a:solidFill>
            <a:srgbClr val="FDFF6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Student will serve detention; if problems persist meeting will be held</a:t>
            </a:r>
            <a:r>
              <a:rPr lang="en-US" sz="1600" dirty="0">
                <a:solidFill>
                  <a:schemeClr val="tx1"/>
                </a:solidFill>
              </a:rPr>
              <a:t> </a:t>
            </a:r>
            <a:r>
              <a:rPr lang="en-US" sz="1600" dirty="0" smtClean="0">
                <a:solidFill>
                  <a:schemeClr val="tx1"/>
                </a:solidFill>
              </a:rPr>
              <a:t>and/or referral written.</a:t>
            </a:r>
            <a:endParaRPr lang="en-US" sz="1600" dirty="0">
              <a:solidFill>
                <a:schemeClr val="tx1"/>
              </a:solidFill>
            </a:endParaRPr>
          </a:p>
        </p:txBody>
      </p:sp>
      <p:sp>
        <p:nvSpPr>
          <p:cNvPr id="20" name="Right Arrow 19"/>
          <p:cNvSpPr/>
          <p:nvPr/>
        </p:nvSpPr>
        <p:spPr>
          <a:xfrm>
            <a:off x="2793999" y="4795351"/>
            <a:ext cx="575732"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5542842" y="4795351"/>
            <a:ext cx="575732"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495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3039" y="0"/>
            <a:ext cx="6385505" cy="1468966"/>
          </a:xfrm>
          <a:prstGeom prst="rect">
            <a:avLst/>
          </a:prstGeom>
        </p:spPr>
      </p:pic>
      <p:sp>
        <p:nvSpPr>
          <p:cNvPr id="7" name="TextBox 6"/>
          <p:cNvSpPr txBox="1"/>
          <p:nvPr/>
        </p:nvSpPr>
        <p:spPr>
          <a:xfrm>
            <a:off x="564444" y="1778000"/>
            <a:ext cx="7535334" cy="3785652"/>
          </a:xfrm>
          <a:prstGeom prst="rect">
            <a:avLst/>
          </a:prstGeom>
          <a:noFill/>
        </p:spPr>
        <p:txBody>
          <a:bodyPr wrap="square" rtlCol="0">
            <a:spAutoFit/>
          </a:bodyPr>
          <a:lstStyle/>
          <a:p>
            <a:pPr marL="285750" indent="-285750">
              <a:buSzPct val="200000"/>
              <a:buBlip>
                <a:blip r:embed="rId3"/>
              </a:buBlip>
            </a:pPr>
            <a:r>
              <a:rPr lang="en-US" sz="2000" dirty="0" smtClean="0"/>
              <a:t>Lab safety contracts were sent home to read and for your signature. </a:t>
            </a:r>
            <a:r>
              <a:rPr lang="en-US" sz="2000" dirty="0" smtClean="0">
                <a:solidFill>
                  <a:srgbClr val="FF0000"/>
                </a:solidFill>
              </a:rPr>
              <a:t>Extras are at the table in the front.</a:t>
            </a:r>
          </a:p>
          <a:p>
            <a:pPr>
              <a:buSzPct val="200000"/>
            </a:pPr>
            <a:endParaRPr lang="en-US" sz="2000" dirty="0">
              <a:solidFill>
                <a:srgbClr val="FF0000"/>
              </a:solidFill>
            </a:endParaRPr>
          </a:p>
          <a:p>
            <a:pPr marL="285750" indent="-285750">
              <a:buSzPct val="200000"/>
              <a:buBlip>
                <a:blip r:embed="rId3"/>
              </a:buBlip>
            </a:pPr>
            <a:r>
              <a:rPr lang="en-US" sz="2000" dirty="0" smtClean="0"/>
              <a:t>If students do not take the lab seriously, they are endangering their own safety as well as their classmates. </a:t>
            </a:r>
          </a:p>
          <a:p>
            <a:pPr marL="285750" indent="-285750">
              <a:buSzPct val="200000"/>
              <a:buBlip>
                <a:blip r:embed="rId3"/>
              </a:buBlip>
            </a:pPr>
            <a:endParaRPr lang="en-US" sz="2000" dirty="0"/>
          </a:p>
          <a:p>
            <a:pPr marL="285750" indent="-285750">
              <a:buSzPct val="200000"/>
              <a:buBlip>
                <a:blip r:embed="rId3"/>
              </a:buBlip>
            </a:pPr>
            <a:r>
              <a:rPr lang="en-US" sz="2000" dirty="0" smtClean="0"/>
              <a:t>No </a:t>
            </a:r>
            <a:r>
              <a:rPr lang="en-US" sz="2000" dirty="0" smtClean="0">
                <a:solidFill>
                  <a:srgbClr val="FF0000"/>
                </a:solidFill>
              </a:rPr>
              <a:t>horseplay</a:t>
            </a:r>
            <a:r>
              <a:rPr lang="en-US" sz="2000" dirty="0" smtClean="0"/>
              <a:t> is allowed during lab activities.</a:t>
            </a:r>
          </a:p>
          <a:p>
            <a:pPr marL="285750" indent="-285750">
              <a:buSzPct val="200000"/>
              <a:buBlip>
                <a:blip r:embed="rId3"/>
              </a:buBlip>
            </a:pPr>
            <a:endParaRPr lang="en-US" sz="2000" dirty="0"/>
          </a:p>
          <a:p>
            <a:pPr marL="285750" indent="-285750">
              <a:buSzPct val="200000"/>
              <a:buBlip>
                <a:blip r:embed="rId3"/>
              </a:buBlip>
            </a:pPr>
            <a:r>
              <a:rPr lang="en-US" sz="2000" dirty="0" smtClean="0"/>
              <a:t>If the students do not follow directions properly, they will be removed from the lab and </a:t>
            </a:r>
            <a:r>
              <a:rPr lang="en-US" sz="2000" dirty="0" smtClean="0">
                <a:solidFill>
                  <a:srgbClr val="FF0000"/>
                </a:solidFill>
              </a:rPr>
              <a:t>given an alternative assignment for which they will receive no more than a 70.</a:t>
            </a:r>
          </a:p>
          <a:p>
            <a:pPr>
              <a:buSzPct val="200000"/>
            </a:pPr>
            <a:endParaRPr lang="en-US" sz="2000" dirty="0"/>
          </a:p>
        </p:txBody>
      </p:sp>
      <p:pic>
        <p:nvPicPr>
          <p:cNvPr id="8" name="Picture 7"/>
          <p:cNvPicPr>
            <a:picLocks noChangeAspect="1"/>
          </p:cNvPicPr>
          <p:nvPr/>
        </p:nvPicPr>
        <p:blipFill>
          <a:blip r:embed="rId4"/>
          <a:stretch>
            <a:fillRect/>
          </a:stretch>
        </p:blipFill>
        <p:spPr>
          <a:xfrm>
            <a:off x="6838244" y="256736"/>
            <a:ext cx="1388534" cy="1417163"/>
          </a:xfrm>
          <a:prstGeom prst="rect">
            <a:avLst/>
          </a:prstGeom>
        </p:spPr>
      </p:pic>
    </p:spTree>
    <p:extLst>
      <p:ext uri="{BB962C8B-B14F-4D97-AF65-F5344CB8AC3E}">
        <p14:creationId xmlns:p14="http://schemas.microsoft.com/office/powerpoint/2010/main" val="3561429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04872" y="400528"/>
            <a:ext cx="6449767" cy="1351845"/>
          </a:xfrm>
          <a:prstGeom prst="rect">
            <a:avLst/>
          </a:prstGeom>
        </p:spPr>
      </p:pic>
      <p:sp>
        <p:nvSpPr>
          <p:cNvPr id="11" name="TextBox 10"/>
          <p:cNvSpPr txBox="1"/>
          <p:nvPr/>
        </p:nvSpPr>
        <p:spPr>
          <a:xfrm>
            <a:off x="649111" y="1679221"/>
            <a:ext cx="8339667" cy="3293209"/>
          </a:xfrm>
          <a:prstGeom prst="rect">
            <a:avLst/>
          </a:prstGeom>
          <a:noFill/>
        </p:spPr>
        <p:txBody>
          <a:bodyPr wrap="square" rtlCol="0">
            <a:spAutoFit/>
          </a:bodyPr>
          <a:lstStyle/>
          <a:p>
            <a:pPr marL="285750" indent="-285750">
              <a:lnSpc>
                <a:spcPct val="130000"/>
              </a:lnSpc>
              <a:buFont typeface="Lucida Grande"/>
              <a:buChar char="⭐"/>
            </a:pPr>
            <a:r>
              <a:rPr lang="en-US" sz="2400" dirty="0" smtClean="0"/>
              <a:t> </a:t>
            </a:r>
            <a:r>
              <a:rPr lang="en-US" sz="3200" dirty="0" smtClean="0"/>
              <a:t>First Semester Pretest – first week of school</a:t>
            </a:r>
          </a:p>
          <a:p>
            <a:pPr marL="285750" indent="-285750">
              <a:lnSpc>
                <a:spcPct val="130000"/>
              </a:lnSpc>
              <a:buFont typeface="Lucida Grande"/>
              <a:buChar char="⭐"/>
            </a:pPr>
            <a:r>
              <a:rPr lang="en-US" sz="3200" dirty="0"/>
              <a:t>Student Learning Objectives (SLO</a:t>
            </a:r>
            <a:r>
              <a:rPr lang="en-US" sz="3200" dirty="0" smtClean="0"/>
              <a:t>) This week</a:t>
            </a:r>
          </a:p>
          <a:p>
            <a:pPr marL="285750" indent="-285750">
              <a:lnSpc>
                <a:spcPct val="130000"/>
              </a:lnSpc>
              <a:buFont typeface="Lucida Grande"/>
              <a:buChar char="⭐"/>
            </a:pPr>
            <a:r>
              <a:rPr lang="en-US" sz="3200" dirty="0" smtClean="0"/>
              <a:t>First Semester Posttest- December, 2016</a:t>
            </a:r>
          </a:p>
          <a:p>
            <a:pPr marL="285750" indent="-285750">
              <a:lnSpc>
                <a:spcPct val="130000"/>
              </a:lnSpc>
              <a:buFont typeface="Lucida Grande"/>
              <a:buChar char="⭐"/>
            </a:pPr>
            <a:r>
              <a:rPr lang="en-US" sz="3200" dirty="0" smtClean="0">
                <a:solidFill>
                  <a:srgbClr val="FF0000"/>
                </a:solidFill>
              </a:rPr>
              <a:t>Second Semester Pretest- January, 2017</a:t>
            </a:r>
          </a:p>
          <a:p>
            <a:pPr marL="285750" indent="-285750">
              <a:lnSpc>
                <a:spcPct val="130000"/>
              </a:lnSpc>
              <a:buFont typeface="Lucida Grande"/>
              <a:buChar char="⭐"/>
            </a:pPr>
            <a:r>
              <a:rPr lang="en-US" sz="3200" dirty="0" smtClean="0">
                <a:solidFill>
                  <a:srgbClr val="FF0000"/>
                </a:solidFill>
              </a:rPr>
              <a:t>Second Semester Posttest- May, 2017 </a:t>
            </a:r>
          </a:p>
        </p:txBody>
      </p:sp>
      <p:sp>
        <p:nvSpPr>
          <p:cNvPr id="2" name="Rectangle 1"/>
          <p:cNvSpPr/>
          <p:nvPr/>
        </p:nvSpPr>
        <p:spPr>
          <a:xfrm>
            <a:off x="260604" y="610106"/>
            <a:ext cx="2514600" cy="932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892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5299251"/>
          </a:xfrm>
        </p:spPr>
        <p:txBody>
          <a:bodyPr>
            <a:normAutofit/>
          </a:bodyPr>
          <a:lstStyle/>
          <a:p>
            <a:pPr marL="0" indent="0">
              <a:buNone/>
            </a:pPr>
            <a:r>
              <a:rPr lang="en-US" sz="2400" dirty="0" smtClean="0"/>
              <a:t>Email: </a:t>
            </a:r>
            <a:r>
              <a:rPr lang="en-US" sz="2400" dirty="0" smtClean="0">
                <a:hlinkClick r:id="rId2"/>
              </a:rPr>
              <a:t>Cheryl.coleman@cobbk12.org</a:t>
            </a:r>
            <a:r>
              <a:rPr lang="en-US" sz="2400" dirty="0" smtClean="0"/>
              <a:t> </a:t>
            </a:r>
            <a:r>
              <a:rPr lang="en-US" sz="2400" dirty="0" smtClean="0">
                <a:solidFill>
                  <a:srgbClr val="FF0000"/>
                </a:solidFill>
              </a:rPr>
              <a:t>(best way) </a:t>
            </a:r>
            <a:r>
              <a:rPr lang="en-US" sz="2400" dirty="0" smtClean="0">
                <a:sym typeface="Wingdings" panose="05000000000000000000" pitchFamily="2" charset="2"/>
              </a:rPr>
              <a:t></a:t>
            </a:r>
            <a:endParaRPr lang="en-US" sz="2400" dirty="0" smtClean="0"/>
          </a:p>
          <a:p>
            <a:pPr marL="0" indent="0">
              <a:buNone/>
            </a:pPr>
            <a:r>
              <a:rPr lang="en-US" sz="2400" dirty="0" smtClean="0"/>
              <a:t>Phone: 770-819-2414 Ext.1411</a:t>
            </a:r>
          </a:p>
          <a:p>
            <a:pPr marL="0" indent="0">
              <a:buNone/>
            </a:pPr>
            <a:endParaRPr lang="en-US" sz="2400" dirty="0"/>
          </a:p>
          <a:p>
            <a:pPr marL="0" indent="0">
              <a:buNone/>
            </a:pPr>
            <a:r>
              <a:rPr lang="en-US" sz="2400" dirty="0" smtClean="0"/>
              <a:t>I use some social media accounts (professional use only) for class updates. Parents are encouraged to follow! </a:t>
            </a:r>
          </a:p>
          <a:p>
            <a:pPr marL="0" indent="0">
              <a:buNone/>
            </a:pPr>
            <a:endParaRPr lang="en-US" sz="2400" dirty="0" smtClean="0"/>
          </a:p>
          <a:p>
            <a:pPr marL="0" indent="0">
              <a:buNone/>
            </a:pPr>
            <a:r>
              <a:rPr lang="en-US" sz="2400" dirty="0" smtClean="0"/>
              <a:t>Website: </a:t>
            </a:r>
            <a:r>
              <a:rPr lang="en-US" sz="2400" dirty="0" smtClean="0">
                <a:hlinkClick r:id="rId3"/>
              </a:rPr>
              <a:t>http</a:t>
            </a:r>
            <a:r>
              <a:rPr lang="en-US" sz="2400" dirty="0">
                <a:hlinkClick r:id="rId3"/>
              </a:rPr>
              <a:t>://cherylcoleman.weebly.com</a:t>
            </a:r>
            <a:r>
              <a:rPr lang="en-US" sz="2400" dirty="0"/>
              <a:t> </a:t>
            </a:r>
          </a:p>
          <a:p>
            <a:pPr marL="0" indent="0">
              <a:buNone/>
            </a:pPr>
            <a:endParaRPr lang="en-US" sz="2400" dirty="0" smtClean="0"/>
          </a:p>
          <a:p>
            <a:pPr marL="0" indent="0">
              <a:buNone/>
            </a:pPr>
            <a:endParaRPr lang="en-US" sz="2400" dirty="0"/>
          </a:p>
          <a:p>
            <a:pPr marL="0" indent="0">
              <a:buNone/>
            </a:pPr>
            <a:r>
              <a:rPr lang="en-US" sz="2400" dirty="0" smtClean="0"/>
              <a:t>Bloomz.com</a:t>
            </a:r>
          </a:p>
          <a:p>
            <a:pPr marL="0" indent="0">
              <a:buNone/>
            </a:pPr>
            <a:r>
              <a:rPr lang="en-US" sz="2400" dirty="0" smtClean="0"/>
              <a:t>Twitter feed: @</a:t>
            </a:r>
            <a:r>
              <a:rPr lang="en-US" sz="2400" dirty="0" err="1" smtClean="0"/>
              <a:t>lsgafalcons</a:t>
            </a:r>
            <a:endParaRPr lang="en-US" sz="2400" dirty="0" smtClean="0"/>
          </a:p>
        </p:txBody>
      </p:sp>
      <p:pic>
        <p:nvPicPr>
          <p:cNvPr id="4" name="Picture 3"/>
          <p:cNvPicPr>
            <a:picLocks noChangeAspect="1"/>
          </p:cNvPicPr>
          <p:nvPr/>
        </p:nvPicPr>
        <p:blipFill>
          <a:blip r:embed="rId4"/>
          <a:stretch>
            <a:fillRect/>
          </a:stretch>
        </p:blipFill>
        <p:spPr>
          <a:xfrm>
            <a:off x="7318192" y="184327"/>
            <a:ext cx="1484489" cy="1740636"/>
          </a:xfrm>
          <a:prstGeom prst="rect">
            <a:avLst/>
          </a:prstGeom>
        </p:spPr>
      </p:pic>
      <p:pic>
        <p:nvPicPr>
          <p:cNvPr id="6" name="Picture 5"/>
          <p:cNvPicPr>
            <a:picLocks noChangeAspect="1"/>
          </p:cNvPicPr>
          <p:nvPr/>
        </p:nvPicPr>
        <p:blipFill>
          <a:blip r:embed="rId5"/>
          <a:stretch>
            <a:fillRect/>
          </a:stretch>
        </p:blipFill>
        <p:spPr>
          <a:xfrm>
            <a:off x="2772833" y="184327"/>
            <a:ext cx="3162300" cy="10922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5133" y="3529208"/>
            <a:ext cx="1583436" cy="1583436"/>
          </a:xfrm>
          <a:prstGeom prst="rect">
            <a:avLst/>
          </a:prstGeom>
        </p:spPr>
      </p:pic>
    </p:spTree>
    <p:extLst>
      <p:ext uri="{BB962C8B-B14F-4D97-AF65-F5344CB8AC3E}">
        <p14:creationId xmlns:p14="http://schemas.microsoft.com/office/powerpoint/2010/main" val="1286258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set up your </a:t>
            </a:r>
            <a:r>
              <a:rPr lang="en-US" dirty="0" err="1" smtClean="0"/>
              <a:t>Bloomz</a:t>
            </a:r>
            <a:r>
              <a:rPr lang="en-US" dirty="0" smtClean="0"/>
              <a:t> account if your student is in 1</a:t>
            </a:r>
            <a:r>
              <a:rPr lang="en-US" baseline="30000" dirty="0" smtClean="0"/>
              <a:t>st</a:t>
            </a:r>
            <a:r>
              <a:rPr lang="en-US" dirty="0" smtClean="0"/>
              <a:t> block</a:t>
            </a:r>
            <a:endParaRPr lang="en-US" dirty="0"/>
          </a:p>
        </p:txBody>
      </p:sp>
      <p:pic>
        <p:nvPicPr>
          <p:cNvPr id="4" name="Content Placeholder 3"/>
          <p:cNvPicPr>
            <a:picLocks noGrp="1"/>
          </p:cNvPicPr>
          <p:nvPr>
            <p:ph idx="1"/>
          </p:nvPr>
        </p:nvPicPr>
        <p:blipFill>
          <a:blip r:embed="rId2"/>
          <a:stretch>
            <a:fillRect/>
          </a:stretch>
        </p:blipFill>
        <p:spPr>
          <a:xfrm>
            <a:off x="566928" y="1517904"/>
            <a:ext cx="8247888" cy="4507992"/>
          </a:xfrm>
          <a:prstGeom prst="rect">
            <a:avLst/>
          </a:prstGeom>
        </p:spPr>
      </p:pic>
      <p:sp>
        <p:nvSpPr>
          <p:cNvPr id="5" name="TextBox 4"/>
          <p:cNvSpPr txBox="1"/>
          <p:nvPr/>
        </p:nvSpPr>
        <p:spPr>
          <a:xfrm>
            <a:off x="365760" y="6272784"/>
            <a:ext cx="8449056" cy="369332"/>
          </a:xfrm>
          <a:prstGeom prst="rect">
            <a:avLst/>
          </a:prstGeom>
          <a:noFill/>
        </p:spPr>
        <p:txBody>
          <a:bodyPr wrap="square" rtlCol="0">
            <a:spAutoFit/>
          </a:bodyPr>
          <a:lstStyle/>
          <a:p>
            <a:pPr algn="ctr"/>
            <a:r>
              <a:rPr lang="es-ES" dirty="0"/>
              <a:t>instrucciones en lenguaje de español disponibles</a:t>
            </a:r>
            <a:endParaRPr lang="en-US" dirty="0"/>
          </a:p>
        </p:txBody>
      </p:sp>
    </p:spTree>
    <p:extLst>
      <p:ext uri="{BB962C8B-B14F-4D97-AF65-F5344CB8AC3E}">
        <p14:creationId xmlns:p14="http://schemas.microsoft.com/office/powerpoint/2010/main" val="391645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set up your </a:t>
            </a:r>
            <a:r>
              <a:rPr lang="en-US" dirty="0" err="1" smtClean="0"/>
              <a:t>Bloomz</a:t>
            </a:r>
            <a:r>
              <a:rPr lang="en-US" dirty="0" smtClean="0"/>
              <a:t> account if your student is in 3rd block</a:t>
            </a:r>
            <a:endParaRPr lang="en-US" dirty="0"/>
          </a:p>
        </p:txBody>
      </p:sp>
      <p:pic>
        <p:nvPicPr>
          <p:cNvPr id="8" name="Content Placeholder 7"/>
          <p:cNvPicPr>
            <a:picLocks noGrp="1"/>
          </p:cNvPicPr>
          <p:nvPr>
            <p:ph idx="1"/>
          </p:nvPr>
        </p:nvPicPr>
        <p:blipFill>
          <a:blip r:embed="rId2"/>
          <a:stretch>
            <a:fillRect/>
          </a:stretch>
        </p:blipFill>
        <p:spPr>
          <a:xfrm>
            <a:off x="457200" y="1417639"/>
            <a:ext cx="8229600" cy="4690554"/>
          </a:xfrm>
          <a:prstGeom prst="rect">
            <a:avLst/>
          </a:prstGeom>
        </p:spPr>
      </p:pic>
      <p:sp>
        <p:nvSpPr>
          <p:cNvPr id="9" name="Rectangle 8"/>
          <p:cNvSpPr/>
          <p:nvPr/>
        </p:nvSpPr>
        <p:spPr>
          <a:xfrm>
            <a:off x="1563624" y="6396335"/>
            <a:ext cx="5687568" cy="369332"/>
          </a:xfrm>
          <a:prstGeom prst="rect">
            <a:avLst/>
          </a:prstGeom>
        </p:spPr>
        <p:txBody>
          <a:bodyPr wrap="square">
            <a:spAutoFit/>
          </a:bodyPr>
          <a:lstStyle/>
          <a:p>
            <a:pPr algn="ctr"/>
            <a:r>
              <a:rPr lang="es-ES" dirty="0"/>
              <a:t>instrucciones en lenguaje de español disponibles</a:t>
            </a:r>
            <a:endParaRPr lang="en-US" dirty="0"/>
          </a:p>
        </p:txBody>
      </p:sp>
    </p:spTree>
    <p:extLst>
      <p:ext uri="{BB962C8B-B14F-4D97-AF65-F5344CB8AC3E}">
        <p14:creationId xmlns:p14="http://schemas.microsoft.com/office/powerpoint/2010/main" val="664117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set up your </a:t>
            </a:r>
            <a:r>
              <a:rPr lang="en-US" dirty="0" err="1" smtClean="0"/>
              <a:t>Bloomz</a:t>
            </a:r>
            <a:r>
              <a:rPr lang="en-US" dirty="0" smtClean="0"/>
              <a:t> account if your student is in 4th block</a:t>
            </a:r>
            <a:endParaRPr lang="en-US" dirty="0"/>
          </a:p>
        </p:txBody>
      </p:sp>
      <p:pic>
        <p:nvPicPr>
          <p:cNvPr id="5" name="Content Placeholder 4"/>
          <p:cNvPicPr>
            <a:picLocks noGrp="1"/>
          </p:cNvPicPr>
          <p:nvPr>
            <p:ph idx="1"/>
          </p:nvPr>
        </p:nvPicPr>
        <p:blipFill>
          <a:blip r:embed="rId2"/>
          <a:stretch>
            <a:fillRect/>
          </a:stretch>
        </p:blipFill>
        <p:spPr>
          <a:xfrm>
            <a:off x="457200" y="1480222"/>
            <a:ext cx="8229600" cy="4836858"/>
          </a:xfrm>
          <a:prstGeom prst="rect">
            <a:avLst/>
          </a:prstGeom>
        </p:spPr>
      </p:pic>
      <p:sp>
        <p:nvSpPr>
          <p:cNvPr id="4" name="Rectangle 3"/>
          <p:cNvSpPr/>
          <p:nvPr/>
        </p:nvSpPr>
        <p:spPr>
          <a:xfrm>
            <a:off x="1143000" y="6355261"/>
            <a:ext cx="6281928" cy="369332"/>
          </a:xfrm>
          <a:prstGeom prst="rect">
            <a:avLst/>
          </a:prstGeom>
        </p:spPr>
        <p:txBody>
          <a:bodyPr wrap="square">
            <a:spAutoFit/>
          </a:bodyPr>
          <a:lstStyle/>
          <a:p>
            <a:pPr algn="ctr"/>
            <a:r>
              <a:rPr lang="es-ES" dirty="0"/>
              <a:t>instrucciones en lenguaje de español disponibles</a:t>
            </a:r>
            <a:endParaRPr lang="en-US" dirty="0"/>
          </a:p>
        </p:txBody>
      </p:sp>
    </p:spTree>
    <p:extLst>
      <p:ext uri="{BB962C8B-B14F-4D97-AF65-F5344CB8AC3E}">
        <p14:creationId xmlns:p14="http://schemas.microsoft.com/office/powerpoint/2010/main" val="1710180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set up your </a:t>
            </a:r>
            <a:r>
              <a:rPr lang="en-US" dirty="0" err="1" smtClean="0"/>
              <a:t>Bloomz</a:t>
            </a:r>
            <a:r>
              <a:rPr lang="en-US" dirty="0" smtClean="0"/>
              <a:t> account if your student is in 5th block</a:t>
            </a:r>
            <a:endParaRPr lang="en-US" dirty="0"/>
          </a:p>
        </p:txBody>
      </p:sp>
      <p:pic>
        <p:nvPicPr>
          <p:cNvPr id="6" name="Content Placeholder 5"/>
          <p:cNvPicPr>
            <a:picLocks noGrp="1"/>
          </p:cNvPicPr>
          <p:nvPr>
            <p:ph idx="1"/>
          </p:nvPr>
        </p:nvPicPr>
        <p:blipFill>
          <a:blip r:embed="rId2"/>
          <a:stretch>
            <a:fillRect/>
          </a:stretch>
        </p:blipFill>
        <p:spPr>
          <a:xfrm>
            <a:off x="585216" y="1417638"/>
            <a:ext cx="8101584" cy="4827714"/>
          </a:xfrm>
          <a:prstGeom prst="rect">
            <a:avLst/>
          </a:prstGeom>
        </p:spPr>
      </p:pic>
      <p:sp>
        <p:nvSpPr>
          <p:cNvPr id="4" name="Rectangle 3"/>
          <p:cNvSpPr/>
          <p:nvPr/>
        </p:nvSpPr>
        <p:spPr>
          <a:xfrm>
            <a:off x="1828800" y="6396335"/>
            <a:ext cx="5312664" cy="369332"/>
          </a:xfrm>
          <a:prstGeom prst="rect">
            <a:avLst/>
          </a:prstGeom>
        </p:spPr>
        <p:txBody>
          <a:bodyPr wrap="square">
            <a:spAutoFit/>
          </a:bodyPr>
          <a:lstStyle/>
          <a:p>
            <a:pPr algn="ctr"/>
            <a:r>
              <a:rPr lang="es-ES" dirty="0"/>
              <a:t>instrucciones en lenguaje de español disponibles</a:t>
            </a:r>
            <a:endParaRPr lang="en-US" dirty="0"/>
          </a:p>
        </p:txBody>
      </p:sp>
    </p:spTree>
    <p:extLst>
      <p:ext uri="{BB962C8B-B14F-4D97-AF65-F5344CB8AC3E}">
        <p14:creationId xmlns:p14="http://schemas.microsoft.com/office/powerpoint/2010/main" val="1800757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544" y="347472"/>
            <a:ext cx="8671424" cy="6135118"/>
          </a:xfrm>
          <a:prstGeom prst="rect">
            <a:avLst/>
          </a:prstGeom>
        </p:spPr>
      </p:pic>
    </p:spTree>
    <p:extLst>
      <p:ext uri="{BB962C8B-B14F-4D97-AF65-F5344CB8AC3E}">
        <p14:creationId xmlns:p14="http://schemas.microsoft.com/office/powerpoint/2010/main" val="320431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4632" y="274320"/>
            <a:ext cx="7626096" cy="7717536"/>
          </a:xfrm>
          <a:prstGeom prst="rect">
            <a:avLst/>
          </a:prstGeom>
        </p:spPr>
      </p:pic>
    </p:spTree>
    <p:extLst>
      <p:ext uri="{BB962C8B-B14F-4D97-AF65-F5344CB8AC3E}">
        <p14:creationId xmlns:p14="http://schemas.microsoft.com/office/powerpoint/2010/main" val="1377201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340557" y="206745"/>
            <a:ext cx="6223000" cy="1413021"/>
          </a:xfrm>
          <a:prstGeom prst="rect">
            <a:avLst/>
          </a:prstGeom>
        </p:spPr>
      </p:pic>
      <p:sp>
        <p:nvSpPr>
          <p:cNvPr id="15" name="TextBox 14"/>
          <p:cNvSpPr txBox="1"/>
          <p:nvPr/>
        </p:nvSpPr>
        <p:spPr>
          <a:xfrm>
            <a:off x="418171" y="1620335"/>
            <a:ext cx="8485939" cy="7848302"/>
          </a:xfrm>
          <a:prstGeom prst="rect">
            <a:avLst/>
          </a:prstGeom>
          <a:noFill/>
        </p:spPr>
        <p:txBody>
          <a:bodyPr wrap="square" rtlCol="0">
            <a:spAutoFit/>
          </a:bodyPr>
          <a:lstStyle/>
          <a:p>
            <a:pPr marL="285750" indent="-285750">
              <a:buSzPct val="110000"/>
              <a:buFont typeface="Lucida Grande"/>
              <a:buChar char="✏"/>
            </a:pPr>
            <a:r>
              <a:rPr lang="en-US" sz="2800" dirty="0" smtClean="0"/>
              <a:t>I attended Gordon College and Western Governors University for my Associates, Bachelors, and Masters degrees.</a:t>
            </a:r>
          </a:p>
          <a:p>
            <a:pPr marL="285750" indent="-285750">
              <a:buSzPct val="110000"/>
              <a:buFont typeface="Lucida Grande"/>
              <a:buChar char="✏"/>
            </a:pPr>
            <a:endParaRPr lang="en-US" sz="2800" dirty="0"/>
          </a:p>
          <a:p>
            <a:pPr marL="285750" indent="-285750">
              <a:buSzPct val="110000"/>
              <a:buFont typeface="Lucida Grande"/>
              <a:buChar char="✏"/>
            </a:pPr>
            <a:r>
              <a:rPr lang="en-US" sz="2800" dirty="0" smtClean="0"/>
              <a:t>I have been teaching for about 20 years.</a:t>
            </a:r>
          </a:p>
          <a:p>
            <a:pPr>
              <a:buSzPct val="110000"/>
            </a:pPr>
            <a:endParaRPr lang="en-US" sz="2800" dirty="0"/>
          </a:p>
          <a:p>
            <a:pPr marL="285750" indent="-285750">
              <a:buSzPct val="110000"/>
              <a:buFont typeface="Lucida Grande"/>
              <a:buChar char="✏"/>
            </a:pPr>
            <a:r>
              <a:rPr lang="en-US" sz="2800" dirty="0" smtClean="0"/>
              <a:t>If I hadn’t become a teacher, I’d be a veterinarian.</a:t>
            </a:r>
          </a:p>
          <a:p>
            <a:pPr>
              <a:buSzPct val="110000"/>
            </a:pPr>
            <a:endParaRPr lang="en-US" sz="2800" dirty="0"/>
          </a:p>
          <a:p>
            <a:pPr marL="285750" indent="-285750">
              <a:buSzPct val="110000"/>
              <a:buFont typeface="Lucida Grande"/>
              <a:buChar char="✏"/>
            </a:pPr>
            <a:r>
              <a:rPr lang="en-US" sz="2800" dirty="0" smtClean="0"/>
              <a:t>I live in this community, so the success of your student is very important to me!</a:t>
            </a:r>
            <a:endParaRPr lang="en-US" sz="2800" dirty="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a:p>
        </p:txBody>
      </p:sp>
    </p:spTree>
    <p:extLst>
      <p:ext uri="{BB962C8B-B14F-4D97-AF65-F5344CB8AC3E}">
        <p14:creationId xmlns:p14="http://schemas.microsoft.com/office/powerpoint/2010/main" val="2541534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340557" y="206745"/>
            <a:ext cx="6223000" cy="1413021"/>
          </a:xfrm>
          <a:prstGeom prst="rect">
            <a:avLst/>
          </a:prstGeom>
        </p:spPr>
      </p:pic>
      <p:sp>
        <p:nvSpPr>
          <p:cNvPr id="15" name="TextBox 14"/>
          <p:cNvSpPr txBox="1"/>
          <p:nvPr/>
        </p:nvSpPr>
        <p:spPr>
          <a:xfrm>
            <a:off x="418171" y="1620335"/>
            <a:ext cx="8485939" cy="5447645"/>
          </a:xfrm>
          <a:prstGeom prst="rect">
            <a:avLst/>
          </a:prstGeom>
          <a:noFill/>
        </p:spPr>
        <p:txBody>
          <a:bodyPr wrap="square" rtlCol="0">
            <a:spAutoFit/>
          </a:bodyPr>
          <a:lstStyle/>
          <a:p>
            <a:pPr marL="285750" indent="-285750">
              <a:buSzPct val="110000"/>
              <a:buFont typeface="Lucida Grande"/>
              <a:buChar char="✏"/>
            </a:pPr>
            <a:r>
              <a:rPr lang="en-US" sz="3200" dirty="0" smtClean="0"/>
              <a:t>I have been married for 35 years and raised 6 children so there is nothing your student can say </a:t>
            </a:r>
            <a:r>
              <a:rPr lang="en-US" sz="3200" smtClean="0"/>
              <a:t>or do </a:t>
            </a:r>
            <a:r>
              <a:rPr lang="en-US" sz="3200" dirty="0" smtClean="0"/>
              <a:t>that I haven’t seen or heard before!</a:t>
            </a:r>
          </a:p>
          <a:p>
            <a:pPr marL="285750" indent="-285750">
              <a:buSzPct val="110000"/>
              <a:buFont typeface="Lucida Grande"/>
              <a:buChar char="✏"/>
            </a:pPr>
            <a:endParaRPr lang="en-US" sz="2800" dirty="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a:p>
        </p:txBody>
      </p:sp>
      <p:pic>
        <p:nvPicPr>
          <p:cNvPr id="2" name="Picture 1"/>
          <p:cNvPicPr>
            <a:picLocks noChangeAspect="1"/>
          </p:cNvPicPr>
          <p:nvPr/>
        </p:nvPicPr>
        <p:blipFill rotWithShape="1">
          <a:blip r:embed="rId4"/>
          <a:srcRect l="1213" t="13722" r="3362" b="25448"/>
          <a:stretch/>
        </p:blipFill>
        <p:spPr>
          <a:xfrm>
            <a:off x="509329" y="3236976"/>
            <a:ext cx="8083880" cy="2898648"/>
          </a:xfrm>
          <a:prstGeom prst="rect">
            <a:avLst/>
          </a:prstGeom>
        </p:spPr>
      </p:pic>
    </p:spTree>
    <p:extLst>
      <p:ext uri="{BB962C8B-B14F-4D97-AF65-F5344CB8AC3E}">
        <p14:creationId xmlns:p14="http://schemas.microsoft.com/office/powerpoint/2010/main" val="2604072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35289" y="1"/>
            <a:ext cx="5689600" cy="1089742"/>
          </a:xfrm>
          <a:prstGeom prst="rect">
            <a:avLst/>
          </a:prstGeom>
        </p:spPr>
      </p:pic>
      <p:sp>
        <p:nvSpPr>
          <p:cNvPr id="9" name="TextBox 8"/>
          <p:cNvSpPr txBox="1"/>
          <p:nvPr/>
        </p:nvSpPr>
        <p:spPr>
          <a:xfrm>
            <a:off x="365760" y="1022084"/>
            <a:ext cx="8352084" cy="1938992"/>
          </a:xfrm>
          <a:prstGeom prst="rect">
            <a:avLst/>
          </a:prstGeom>
          <a:noFill/>
        </p:spPr>
        <p:txBody>
          <a:bodyPr wrap="square" rtlCol="0">
            <a:spAutoFit/>
          </a:bodyPr>
          <a:lstStyle/>
          <a:p>
            <a:pPr marL="285750" indent="-285750">
              <a:buFont typeface="Lucida Grande"/>
              <a:buChar char="⭐"/>
            </a:pPr>
            <a:r>
              <a:rPr lang="en-US" sz="2400" dirty="0" smtClean="0"/>
              <a:t> To Prepare the Students promote self management and critical thinking skills.</a:t>
            </a:r>
          </a:p>
          <a:p>
            <a:pPr marL="285750" indent="-285750">
              <a:buFont typeface="Lucida Grande"/>
              <a:buChar char="⭐"/>
            </a:pPr>
            <a:r>
              <a:rPr lang="en-US" sz="2400" dirty="0" smtClean="0"/>
              <a:t> To help students gain an appreciation </a:t>
            </a:r>
            <a:r>
              <a:rPr lang="en-US" sz="2400" dirty="0"/>
              <a:t>of </a:t>
            </a:r>
            <a:r>
              <a:rPr lang="en-US" sz="2400" dirty="0" smtClean="0"/>
              <a:t>and to connect </a:t>
            </a:r>
            <a:r>
              <a:rPr lang="en-US" sz="2400" dirty="0"/>
              <a:t>what they learn in science to real </a:t>
            </a:r>
            <a:r>
              <a:rPr lang="en-US" sz="2400" dirty="0" smtClean="0"/>
              <a:t>life.</a:t>
            </a:r>
          </a:p>
          <a:p>
            <a:pPr marL="285750" indent="-285750">
              <a:buFont typeface="Lucida Grande"/>
              <a:buChar char="⭐"/>
            </a:pPr>
            <a:r>
              <a:rPr lang="en-US" sz="2400" dirty="0" smtClean="0"/>
              <a:t> </a:t>
            </a:r>
            <a:r>
              <a:rPr lang="en-US" sz="2400" dirty="0"/>
              <a:t>G</a:t>
            </a:r>
            <a:r>
              <a:rPr lang="en-US" sz="2400" dirty="0" smtClean="0"/>
              <a:t>ain </a:t>
            </a:r>
            <a:r>
              <a:rPr lang="en-US" sz="2400" dirty="0"/>
              <a:t>a better understanding of the world around </a:t>
            </a:r>
            <a:r>
              <a:rPr lang="en-US" sz="2400" dirty="0" smtClean="0"/>
              <a:t>them.</a:t>
            </a:r>
            <a:endParaRPr lang="en-US" sz="2400" dirty="0"/>
          </a:p>
        </p:txBody>
      </p:sp>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281291" y="3130686"/>
            <a:ext cx="6635045" cy="72605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337274284"/>
              </p:ext>
            </p:extLst>
          </p:nvPr>
        </p:nvGraphicFramePr>
        <p:xfrm>
          <a:off x="1493802" y="3856736"/>
          <a:ext cx="6096000" cy="2849880"/>
        </p:xfrm>
        <a:graphic>
          <a:graphicData uri="http://schemas.openxmlformats.org/drawingml/2006/table">
            <a:tbl>
              <a:tblPr bandRow="1">
                <a:tableStyleId>{7DF18680-E054-41AD-8BC1-D1AEF772440D}</a:tableStyleId>
              </a:tblPr>
              <a:tblGrid>
                <a:gridCol w="3048000"/>
                <a:gridCol w="3048000"/>
              </a:tblGrid>
              <a:tr h="457200">
                <a:tc>
                  <a:txBody>
                    <a:bodyPr/>
                    <a:lstStyle/>
                    <a:p>
                      <a:pPr algn="ctr"/>
                      <a:r>
                        <a:rPr lang="en-US" dirty="0" smtClean="0"/>
                        <a:t>1) Lab</a:t>
                      </a:r>
                      <a:r>
                        <a:rPr lang="en-US" baseline="0" dirty="0" smtClean="0"/>
                        <a:t> safety</a:t>
                      </a:r>
                      <a:endParaRPr lang="en-US" dirty="0"/>
                    </a:p>
                  </a:txBody>
                  <a:tcPr/>
                </a:tc>
                <a:tc>
                  <a:txBody>
                    <a:bodyPr/>
                    <a:lstStyle/>
                    <a:p>
                      <a:pPr algn="ctr"/>
                      <a:r>
                        <a:rPr lang="en-US" dirty="0" smtClean="0">
                          <a:solidFill>
                            <a:srgbClr val="FF0000"/>
                          </a:solidFill>
                        </a:rPr>
                        <a:t>7) Waves/currents/tides</a:t>
                      </a:r>
                      <a:endParaRPr lang="en-US" dirty="0">
                        <a:solidFill>
                          <a:srgbClr val="FF0000"/>
                        </a:solidFill>
                      </a:endParaRPr>
                    </a:p>
                  </a:txBody>
                  <a:tcPr/>
                </a:tc>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2) Rocks and minerals</a:t>
                      </a:r>
                      <a:endParaRPr lang="en-US" dirty="0"/>
                    </a:p>
                  </a:txBody>
                  <a:tcPr/>
                </a:tc>
                <a:tc>
                  <a:txBody>
                    <a:bodyPr/>
                    <a:lstStyle/>
                    <a:p>
                      <a:pPr algn="ctr"/>
                      <a:r>
                        <a:rPr lang="en-US" sz="1800" dirty="0" smtClean="0">
                          <a:solidFill>
                            <a:srgbClr val="FF0000"/>
                          </a:solidFill>
                        </a:rPr>
                        <a:t>8) Uneven</a:t>
                      </a:r>
                      <a:r>
                        <a:rPr lang="en-US" sz="1800" baseline="0" dirty="0" smtClean="0">
                          <a:solidFill>
                            <a:srgbClr val="FF0000"/>
                          </a:solidFill>
                        </a:rPr>
                        <a:t> heating/climate/seasons</a:t>
                      </a:r>
                      <a:endParaRPr lang="en-US" sz="1800" dirty="0">
                        <a:solidFill>
                          <a:srgbClr val="FF0000"/>
                        </a:solidFill>
                      </a:endParaRPr>
                    </a:p>
                  </a:txBody>
                  <a:tcPr/>
                </a:tc>
              </a:tr>
              <a:tr h="370840">
                <a:tc>
                  <a:txBody>
                    <a:bodyPr/>
                    <a:lstStyle/>
                    <a:p>
                      <a:pPr algn="ctr"/>
                      <a:r>
                        <a:rPr lang="en-US" dirty="0" smtClean="0"/>
                        <a:t>3) Weathering/erosion/soil</a:t>
                      </a:r>
                      <a:endParaRPr lang="en-US" dirty="0"/>
                    </a:p>
                  </a:txBody>
                  <a:tcPr/>
                </a:tc>
                <a:tc>
                  <a:txBody>
                    <a:bodyPr/>
                    <a:lstStyle/>
                    <a:p>
                      <a:pPr algn="ctr"/>
                      <a:r>
                        <a:rPr lang="en-US" dirty="0" smtClean="0">
                          <a:solidFill>
                            <a:srgbClr val="FF0000"/>
                          </a:solidFill>
                        </a:rPr>
                        <a:t>9) Earth/Moon/Sun</a:t>
                      </a:r>
                      <a:endParaRPr lang="en-US" dirty="0">
                        <a:solidFill>
                          <a:srgbClr val="FF0000"/>
                        </a:solidFill>
                      </a:endParaRPr>
                    </a:p>
                  </a:txBody>
                  <a:tcPr/>
                </a:tc>
              </a:tr>
              <a:tr h="370840">
                <a:tc>
                  <a:txBody>
                    <a:bodyPr/>
                    <a:lstStyle/>
                    <a:p>
                      <a:pPr algn="ctr"/>
                      <a:r>
                        <a:rPr lang="en-US" dirty="0" smtClean="0"/>
                        <a:t>4) Inside the Earth</a:t>
                      </a:r>
                      <a:endParaRPr lang="en-US" dirty="0"/>
                    </a:p>
                  </a:txBody>
                  <a:tcPr/>
                </a:tc>
                <a:tc>
                  <a:txBody>
                    <a:bodyPr/>
                    <a:lstStyle/>
                    <a:p>
                      <a:pPr algn="ctr"/>
                      <a:r>
                        <a:rPr lang="en-US" dirty="0" smtClean="0">
                          <a:solidFill>
                            <a:srgbClr val="FF0000"/>
                          </a:solidFill>
                        </a:rPr>
                        <a:t>10)Astronomy</a:t>
                      </a:r>
                      <a:endParaRPr lang="en-US" dirty="0">
                        <a:solidFill>
                          <a:srgbClr val="FF0000"/>
                        </a:solidFill>
                      </a:endParaRPr>
                    </a:p>
                  </a:txBody>
                  <a:tcPr/>
                </a:tc>
              </a:tr>
              <a:tr h="370840">
                <a:tc>
                  <a:txBody>
                    <a:bodyPr/>
                    <a:lstStyle/>
                    <a:p>
                      <a:pPr algn="ctr"/>
                      <a:r>
                        <a:rPr lang="en-US" dirty="0" smtClean="0"/>
                        <a:t>5) Ocean Floor</a:t>
                      </a:r>
                      <a:endParaRPr lang="en-US" dirty="0"/>
                    </a:p>
                  </a:txBody>
                  <a:tcPr/>
                </a:tc>
                <a:tc>
                  <a:txBody>
                    <a:bodyPr/>
                    <a:lstStyle/>
                    <a:p>
                      <a:r>
                        <a:rPr lang="en-US" dirty="0" smtClean="0">
                          <a:solidFill>
                            <a:srgbClr val="FF0000"/>
                          </a:solidFill>
                        </a:rPr>
                        <a:t>11)Review for EOG/Projects</a:t>
                      </a:r>
                      <a:endParaRPr lang="en-US" dirty="0">
                        <a:solidFill>
                          <a:srgbClr val="FF0000"/>
                        </a:solidFill>
                      </a:endParaRPr>
                    </a:p>
                  </a:txBody>
                  <a:tcPr/>
                </a:tc>
              </a:tr>
              <a:tr h="36372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6) Water cycle and distribution</a:t>
                      </a:r>
                    </a:p>
                    <a:p>
                      <a:pPr algn="ctr"/>
                      <a:endParaRPr lang="en-US" dirty="0"/>
                    </a:p>
                  </a:txBody>
                  <a:tcPr/>
                </a:tc>
                <a:tc>
                  <a:txBody>
                    <a:bodyPr/>
                    <a:lstStyle/>
                    <a:p>
                      <a:pPr algn="ctr"/>
                      <a:r>
                        <a:rPr lang="en-US" dirty="0" smtClean="0">
                          <a:solidFill>
                            <a:srgbClr val="FF0000"/>
                          </a:solidFill>
                        </a:rPr>
                        <a:t>12) Life Science</a:t>
                      </a:r>
                      <a:r>
                        <a:rPr lang="en-US" baseline="0" dirty="0" smtClean="0">
                          <a:solidFill>
                            <a:srgbClr val="FF0000"/>
                          </a:solidFill>
                        </a:rPr>
                        <a:t> preview</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1092710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89" y="939800"/>
            <a:ext cx="8229600" cy="4525963"/>
          </a:xfrm>
        </p:spPr>
        <p:txBody>
          <a:bodyPr>
            <a:normAutofit lnSpcReduction="10000"/>
          </a:bodyPr>
          <a:lstStyle/>
          <a:p>
            <a:pPr>
              <a:buFont typeface="Lucida Grande"/>
              <a:buChar char="⭐"/>
            </a:pPr>
            <a:r>
              <a:rPr lang="en-US" sz="2400" dirty="0" smtClean="0"/>
              <a:t>Students will treat their peers, the faculty and staff, and the school equipment with respect, and can expect it in return. No one will be allowed to distract from another’s learning.</a:t>
            </a:r>
          </a:p>
          <a:p>
            <a:pPr marL="0" indent="0">
              <a:buNone/>
            </a:pPr>
            <a:endParaRPr lang="en-US" sz="1200" dirty="0"/>
          </a:p>
          <a:p>
            <a:pPr marL="0" indent="0">
              <a:buNone/>
            </a:pPr>
            <a:r>
              <a:rPr lang="en-US" sz="2400" dirty="0">
                <a:solidFill>
                  <a:srgbClr val="000000"/>
                </a:solidFill>
                <a:latin typeface="Lucida Grande"/>
                <a:ea typeface="Lucida Grande"/>
                <a:cs typeface="Lucida Grande"/>
              </a:rPr>
              <a:t>⭐</a:t>
            </a:r>
            <a:r>
              <a:rPr lang="en-US" sz="2400" dirty="0" smtClean="0"/>
              <a:t>No electronic use unless notified. </a:t>
            </a:r>
          </a:p>
          <a:p>
            <a:pPr marL="0" indent="0">
              <a:buNone/>
            </a:pPr>
            <a:endParaRPr lang="en-US" sz="1200" dirty="0"/>
          </a:p>
          <a:p>
            <a:pPr marL="0" indent="0">
              <a:buNone/>
            </a:pPr>
            <a:r>
              <a:rPr lang="en-US" sz="2400" i="1" dirty="0" smtClean="0"/>
              <a:t>Come to class on time and prepared in two ways: </a:t>
            </a:r>
          </a:p>
          <a:p>
            <a:pPr>
              <a:buFont typeface="Lucida Grande"/>
              <a:buChar char="⭐"/>
            </a:pPr>
            <a:r>
              <a:rPr lang="en-US" sz="2400" dirty="0"/>
              <a:t>	</a:t>
            </a:r>
            <a:r>
              <a:rPr lang="en-US" sz="2400" dirty="0" smtClean="0"/>
              <a:t> </a:t>
            </a:r>
            <a:r>
              <a:rPr lang="en-US" sz="2400" dirty="0"/>
              <a:t>W</a:t>
            </a:r>
            <a:r>
              <a:rPr lang="en-US" sz="2400" dirty="0" smtClean="0"/>
              <a:t>ith all your materials. Trips to your locker will not be granted on a daily basis. </a:t>
            </a:r>
          </a:p>
          <a:p>
            <a:pPr>
              <a:buFont typeface="Lucida Grande"/>
              <a:buChar char="⭐"/>
            </a:pPr>
            <a:r>
              <a:rPr lang="en-US" sz="2400" dirty="0"/>
              <a:t>Focused and ready to learn: ask questions, keep an organized notebook, try your best. </a:t>
            </a:r>
            <a:endParaRPr lang="en-US" sz="2400" dirty="0" smtClean="0"/>
          </a:p>
          <a:p>
            <a:pPr marL="0" indent="0">
              <a:buNone/>
            </a:pPr>
            <a:r>
              <a:rPr lang="en-US" sz="2400" dirty="0"/>
              <a:t>	</a:t>
            </a:r>
            <a:endParaRPr lang="en-US" sz="2400" dirty="0" smtClean="0"/>
          </a:p>
          <a:p>
            <a:pPr>
              <a:buFont typeface="Wingdings" charset="2"/>
              <a:buChar char="⭐"/>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pic>
        <p:nvPicPr>
          <p:cNvPr id="7" name="Picture 6"/>
          <p:cNvPicPr>
            <a:picLocks noChangeAspect="1"/>
          </p:cNvPicPr>
          <p:nvPr/>
        </p:nvPicPr>
        <p:blipFill>
          <a:blip r:embed="rId2"/>
          <a:stretch>
            <a:fillRect/>
          </a:stretch>
        </p:blipFill>
        <p:spPr>
          <a:xfrm>
            <a:off x="640644" y="0"/>
            <a:ext cx="7454900" cy="939800"/>
          </a:xfrm>
          <a:prstGeom prst="rect">
            <a:avLst/>
          </a:prstGeom>
        </p:spPr>
      </p:pic>
      <p:pic>
        <p:nvPicPr>
          <p:cNvPr id="8" name="Picture 7"/>
          <p:cNvPicPr>
            <a:picLocks noChangeAspect="1"/>
          </p:cNvPicPr>
          <p:nvPr/>
        </p:nvPicPr>
        <p:blipFill>
          <a:blip r:embed="rId3"/>
          <a:stretch>
            <a:fillRect/>
          </a:stretch>
        </p:blipFill>
        <p:spPr>
          <a:xfrm>
            <a:off x="6370227" y="4798063"/>
            <a:ext cx="2302462" cy="1947048"/>
          </a:xfrm>
          <a:prstGeom prst="rect">
            <a:avLst/>
          </a:prstGeom>
        </p:spPr>
      </p:pic>
    </p:spTree>
    <p:extLst>
      <p:ext uri="{BB962C8B-B14F-4D97-AF65-F5344CB8AC3E}">
        <p14:creationId xmlns:p14="http://schemas.microsoft.com/office/powerpoint/2010/main" val="2610051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09700" y="444500"/>
            <a:ext cx="6311900" cy="1130300"/>
          </a:xfrm>
          <a:prstGeom prst="rect">
            <a:avLst/>
          </a:prstGeom>
        </p:spPr>
      </p:pic>
      <p:pic>
        <p:nvPicPr>
          <p:cNvPr id="6" name="Picture 5"/>
          <p:cNvPicPr>
            <a:picLocks noChangeAspect="1"/>
          </p:cNvPicPr>
          <p:nvPr/>
        </p:nvPicPr>
        <p:blipFill>
          <a:blip r:embed="rId3"/>
          <a:stretch>
            <a:fillRect/>
          </a:stretch>
        </p:blipFill>
        <p:spPr>
          <a:xfrm>
            <a:off x="178252" y="1278313"/>
            <a:ext cx="3543300" cy="3797300"/>
          </a:xfrm>
          <a:prstGeom prst="rect">
            <a:avLst/>
          </a:prstGeom>
        </p:spPr>
      </p:pic>
      <p:sp>
        <p:nvSpPr>
          <p:cNvPr id="9" name="TextBox 8"/>
          <p:cNvSpPr txBox="1"/>
          <p:nvPr/>
        </p:nvSpPr>
        <p:spPr>
          <a:xfrm>
            <a:off x="4402667" y="2060222"/>
            <a:ext cx="4120444" cy="2308324"/>
          </a:xfrm>
          <a:prstGeom prst="rect">
            <a:avLst/>
          </a:prstGeom>
          <a:noFill/>
        </p:spPr>
        <p:txBody>
          <a:bodyPr wrap="square" rtlCol="0">
            <a:spAutoFit/>
          </a:bodyPr>
          <a:lstStyle/>
          <a:p>
            <a:r>
              <a:rPr lang="en-US" sz="2400" dirty="0" smtClean="0"/>
              <a:t>Holt Science and Technology </a:t>
            </a:r>
          </a:p>
          <a:p>
            <a:r>
              <a:rPr lang="en-US" sz="2400" dirty="0" smtClean="0"/>
              <a:t>Georgia Earth Science</a:t>
            </a:r>
          </a:p>
          <a:p>
            <a:endParaRPr lang="en-US" sz="2400" dirty="0" smtClean="0"/>
          </a:p>
          <a:p>
            <a:endParaRPr lang="en-US" sz="2400" dirty="0"/>
          </a:p>
          <a:p>
            <a:endParaRPr lang="en-US" sz="2400" dirty="0" smtClean="0"/>
          </a:p>
          <a:p>
            <a:endParaRPr lang="en-US" sz="2400" dirty="0"/>
          </a:p>
        </p:txBody>
      </p:sp>
      <p:pic>
        <p:nvPicPr>
          <p:cNvPr id="2" name="Picture 1"/>
          <p:cNvPicPr>
            <a:picLocks noChangeAspect="1"/>
          </p:cNvPicPr>
          <p:nvPr/>
        </p:nvPicPr>
        <p:blipFill>
          <a:blip r:embed="rId4"/>
          <a:stretch>
            <a:fillRect/>
          </a:stretch>
        </p:blipFill>
        <p:spPr>
          <a:xfrm rot="20990945">
            <a:off x="647849" y="1719222"/>
            <a:ext cx="2470621" cy="2620991"/>
          </a:xfrm>
          <a:prstGeom prst="rect">
            <a:avLst/>
          </a:prstGeom>
        </p:spPr>
      </p:pic>
      <p:sp>
        <p:nvSpPr>
          <p:cNvPr id="3" name="TextBox 2"/>
          <p:cNvSpPr txBox="1"/>
          <p:nvPr/>
        </p:nvSpPr>
        <p:spPr>
          <a:xfrm>
            <a:off x="4402666" y="3154680"/>
            <a:ext cx="4201837" cy="2677656"/>
          </a:xfrm>
          <a:prstGeom prst="rect">
            <a:avLst/>
          </a:prstGeom>
          <a:noFill/>
        </p:spPr>
        <p:txBody>
          <a:bodyPr wrap="square" rtlCol="0">
            <a:spAutoFit/>
          </a:bodyPr>
          <a:lstStyle/>
          <a:p>
            <a:r>
              <a:rPr lang="en-US" sz="2400" dirty="0" smtClean="0"/>
              <a:t>If you would like a copy to have at home, send in a flash drive and I will download the entire text book on the flash drive.</a:t>
            </a:r>
          </a:p>
          <a:p>
            <a:endParaRPr lang="en-US" sz="2400" dirty="0" smtClean="0"/>
          </a:p>
          <a:p>
            <a:r>
              <a:rPr lang="en-US" sz="2400" dirty="0" smtClean="0"/>
              <a:t>Also on LSGA website.</a:t>
            </a:r>
          </a:p>
          <a:p>
            <a:endParaRPr lang="en-US" sz="24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221" y="5337396"/>
            <a:ext cx="1287840" cy="128784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2011" y="4767326"/>
            <a:ext cx="1181100" cy="1181100"/>
          </a:xfrm>
          <a:prstGeom prst="rect">
            <a:avLst/>
          </a:prstGeom>
        </p:spPr>
      </p:pic>
      <p:sp>
        <p:nvSpPr>
          <p:cNvPr id="8" name="TextBox 7"/>
          <p:cNvSpPr txBox="1"/>
          <p:nvPr/>
        </p:nvSpPr>
        <p:spPr>
          <a:xfrm>
            <a:off x="1644074" y="5463004"/>
            <a:ext cx="2860158" cy="1015663"/>
          </a:xfrm>
          <a:prstGeom prst="rect">
            <a:avLst/>
          </a:prstGeom>
          <a:noFill/>
        </p:spPr>
        <p:txBody>
          <a:bodyPr wrap="square" rtlCol="0">
            <a:spAutoFit/>
          </a:bodyPr>
          <a:lstStyle/>
          <a:p>
            <a:r>
              <a:rPr lang="en-US" sz="2000" dirty="0"/>
              <a:t>The text book may also be accessed online at</a:t>
            </a:r>
          </a:p>
          <a:p>
            <a:r>
              <a:rPr lang="en-US" sz="2000" dirty="0"/>
              <a:t>http://my.hrw.com</a:t>
            </a:r>
          </a:p>
        </p:txBody>
      </p:sp>
    </p:spTree>
    <p:extLst>
      <p:ext uri="{BB962C8B-B14F-4D97-AF65-F5344CB8AC3E}">
        <p14:creationId xmlns:p14="http://schemas.microsoft.com/office/powerpoint/2010/main" val="1147597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977444" y="127000"/>
            <a:ext cx="4143022" cy="1472433"/>
          </a:xfrm>
          <a:prstGeom prst="rect">
            <a:avLst/>
          </a:prstGeom>
        </p:spPr>
      </p:pic>
      <p:graphicFrame>
        <p:nvGraphicFramePr>
          <p:cNvPr id="11" name="Chart 10"/>
          <p:cNvGraphicFramePr/>
          <p:nvPr>
            <p:extLst>
              <p:ext uri="{D42A27DB-BD31-4B8C-83A1-F6EECF244321}">
                <p14:modId xmlns:p14="http://schemas.microsoft.com/office/powerpoint/2010/main" val="1777352784"/>
              </p:ext>
            </p:extLst>
          </p:nvPr>
        </p:nvGraphicFramePr>
        <p:xfrm>
          <a:off x="860779" y="1731407"/>
          <a:ext cx="7789332" cy="47068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6888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pPr marL="0" indent="0">
              <a:buNone/>
            </a:pPr>
            <a:r>
              <a:rPr lang="en-US" dirty="0" smtClean="0"/>
              <a:t>I will accept late work for a reasonable period of time after the due date, but the work will receive no more than a 70. </a:t>
            </a:r>
            <a:r>
              <a:rPr lang="en-US" dirty="0" smtClean="0">
                <a:solidFill>
                  <a:srgbClr val="FF0000"/>
                </a:solidFill>
              </a:rPr>
              <a:t>(</a:t>
            </a:r>
            <a:r>
              <a:rPr lang="en-US" sz="2800" dirty="0" smtClean="0">
                <a:solidFill>
                  <a:srgbClr val="FF0000"/>
                </a:solidFill>
              </a:rPr>
              <a:t>70 is better than a 0)</a:t>
            </a:r>
          </a:p>
          <a:p>
            <a:pPr marL="0" indent="0">
              <a:buNone/>
            </a:pPr>
            <a:endParaRPr lang="en-US" sz="2800" dirty="0" smtClean="0">
              <a:solidFill>
                <a:srgbClr val="FF0000"/>
              </a:solidFill>
            </a:endParaRPr>
          </a:p>
          <a:p>
            <a:pPr marL="0" indent="0">
              <a:buNone/>
            </a:pPr>
            <a:r>
              <a:rPr lang="en-US" dirty="0" smtClean="0"/>
              <a:t>If your student is absent, it is </a:t>
            </a:r>
            <a:r>
              <a:rPr lang="en-US" dirty="0" smtClean="0">
                <a:solidFill>
                  <a:srgbClr val="FF0000"/>
                </a:solidFill>
              </a:rPr>
              <a:t>THE STUDENT’S </a:t>
            </a:r>
            <a:r>
              <a:rPr lang="en-US" dirty="0" smtClean="0"/>
              <a:t>responsibility to find out what was missed and to make missed work. Absent students have 1 day + the number of days missed to turn in assignments.</a:t>
            </a:r>
            <a:endParaRPr lang="en-US" dirty="0"/>
          </a:p>
        </p:txBody>
      </p:sp>
      <p:pic>
        <p:nvPicPr>
          <p:cNvPr id="7" name="Picture 6"/>
          <p:cNvPicPr>
            <a:picLocks noChangeAspect="1"/>
          </p:cNvPicPr>
          <p:nvPr/>
        </p:nvPicPr>
        <p:blipFill>
          <a:blip r:embed="rId2"/>
          <a:stretch>
            <a:fillRect/>
          </a:stretch>
        </p:blipFill>
        <p:spPr>
          <a:xfrm>
            <a:off x="1295400" y="256822"/>
            <a:ext cx="6540500" cy="1054100"/>
          </a:xfrm>
          <a:prstGeom prst="rect">
            <a:avLst/>
          </a:prstGeom>
        </p:spPr>
      </p:pic>
    </p:spTree>
    <p:extLst>
      <p:ext uri="{BB962C8B-B14F-4D97-AF65-F5344CB8AC3E}">
        <p14:creationId xmlns:p14="http://schemas.microsoft.com/office/powerpoint/2010/main" val="2697854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1265</TotalTime>
  <Words>771</Words>
  <Application>Microsoft Office PowerPoint</Application>
  <PresentationFormat>On-screen Show (4:3)</PresentationFormat>
  <Paragraphs>113</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Brush Script MT</vt:lpstr>
      <vt:lpstr>Calibri</vt:lpstr>
      <vt:lpstr>Lucida Grande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set up your Bloomz account if your student is in 1st block</vt:lpstr>
      <vt:lpstr>How to set up your Bloomz account if your student is in 3rd block</vt:lpstr>
      <vt:lpstr>How to set up your Bloomz account if your student is in 4th block</vt:lpstr>
      <vt:lpstr>How to set up your Bloomz account if your student is in 5th block</vt:lpstr>
      <vt:lpstr>PowerPoint Presentation</vt:lpstr>
    </vt:vector>
  </TitlesOfParts>
  <Company>Biology Roots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NIGHT</dc:title>
  <dc:creator>Vanessa Jason</dc:creator>
  <cp:lastModifiedBy>Cheryl Coleman</cp:lastModifiedBy>
  <cp:revision>70</cp:revision>
  <dcterms:created xsi:type="dcterms:W3CDTF">2015-07-14T23:22:01Z</dcterms:created>
  <dcterms:modified xsi:type="dcterms:W3CDTF">2017-02-08T17:24:38Z</dcterms:modified>
</cp:coreProperties>
</file>